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6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5C65-3087-03FA-A08F-8902ED23E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78806-183A-0AE4-A0E3-2A3A06E0B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EC9F6-11F3-E170-862B-6333A77E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A88B3-3CDB-A42F-22A5-A8F8A81B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B5BCA-0B4B-2A46-B6EF-FE5E2441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4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2302-F1E9-F962-4DCF-992E2D65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775B-6E05-DFD3-DD2E-EBF23995E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F3D77-98A3-9E2F-E163-844EE713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43F6C-656B-58D8-D729-2584BE5F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C2CE-6498-ED6F-D167-870C92D5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2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19E77-06E9-00AC-B7EA-089F04B10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C07CC-A9E5-83D6-C56A-36DF375BD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5D189-722D-1A20-4453-BEA3F190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F4472-D43C-4339-F5C0-F88903F4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FA0C-ACE8-49E1-B2B3-191663331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7073-977F-7480-855A-932D5257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72332-7A1A-B580-6992-0D29186EC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28469-7067-F824-E587-AF7F5E84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9ABF0-8030-933F-0A56-42F4931B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69D7D-8AD5-6664-94A8-4AE57D2D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C355-426A-D9B5-74B1-340D0599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93669-3B68-7965-C9B8-FA42B122F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F844F-AA3E-BACC-2137-5FD7BCF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AF83-58BD-B472-92D6-7D5C593D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46589-7922-2B33-7A15-2A78C9BC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8B3F-73B7-B9F8-6F29-28E32E160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E86A8-FDFD-A56F-5547-0539B57E1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A91CA-5029-C3EA-EF95-C9ECF2C99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1CEAB-C887-55B8-F14C-C0CB12A1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764D1-D670-9E67-E931-FAC8D310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F2C5B-30DA-6635-52F1-9AD58D0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F278-E431-0325-44FD-02CCCB91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298F-0C12-12E7-5FEC-2EE1D2DB4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8F1BC-0F12-9CFE-D6AB-C6CDE5E5E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48EF5-1746-4C5B-D8D6-459B1A7C1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1A974-BEA0-3892-F7C4-810953742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D6A33-38B0-24A1-2458-11FAC7F93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9AB00-526A-5647-5D7B-0FCC2E5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CAF57-064E-E8B8-2F7A-0F278AFE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1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D906-3F85-7BD1-2C55-97DB8718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978B2-D250-598C-BAB8-CABF123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94C3B-D9E2-466F-3BD8-F99905FD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0627D-78D7-E032-283F-4E7AF24D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4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37B5-4E72-586E-3C60-D6255793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758B7-9E36-01F9-1BC2-FA1DFAA4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6B824-D458-A1F8-E363-FB84152A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2369-2721-5AA9-A243-4E31228AF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3A63-20CF-BFA5-3462-A8591554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09E1F-76D5-B9CF-3571-301A2C266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F2D40-4EF2-C408-A4C6-3218811A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1060-3225-0AAD-D62C-8A840254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54AB3-702C-09DF-DB2A-5FEE5E74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B69E-A9B3-CB60-A41D-DDB3A607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7ABF3A-7EBF-1AC2-1BFC-013FF2DBD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E98F7-04F2-F189-5EA6-13813047D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CD89F-5B46-1A35-2B67-18CB6470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86F1E-DE09-2D7C-B32E-7ACF11F2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904FA-6BEF-D5DD-0186-567915B07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6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CF2C11-1D16-862B-24A4-6B2A0152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B549D-251C-4CF7-C131-4B929CA11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4BE71-D505-48DD-E186-A81BFA828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D886B-56DB-4E72-A7D4-EF7CDA582EAE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69737-BA7B-B83B-3967-81A774E1C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8FD60-4ECE-5D16-856F-736BCD477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51566-AF3D-412F-86C5-99876FAAF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3763-4B46-C7D9-927A-60CDAA2F1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170 Segment 7 Machine Learning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8F5B9-2E64-103B-5917-18A0A44CC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Dr. Eamonn Keogh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4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5">
            <a:extLst>
              <a:ext uri="{FF2B5EF4-FFF2-40B4-BE49-F238E27FC236}">
                <a16:creationId xmlns:a16="http://schemas.microsoft.com/office/drawing/2014/main" id="{39444B0B-2A75-4E4D-99A7-11E4E4B63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97" y="505995"/>
            <a:ext cx="1198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Usage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7508A74F-4C4C-423C-B297-4443CA55EF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53" y="1090195"/>
            <a:ext cx="8458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Once we learn the threshold, we no longer need to keep the data.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When an unknown coin comes in, we measure the feature of interest, and see which side of the decision threshold it lands on.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6F292-18CA-41B8-B228-0A0C8F814FD5}"/>
              </a:ext>
            </a:extLst>
          </p:cNvPr>
          <p:cNvSpPr/>
          <p:nvPr/>
        </p:nvSpPr>
        <p:spPr>
          <a:xfrm>
            <a:off x="8435224" y="2259012"/>
            <a:ext cx="3406775" cy="1169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diameter(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unknown_coin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&lt; 22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coin_type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‘penny’</a:t>
            </a:r>
          </a:p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eaLnBrk="1" hangingPunct="1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coin_type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‘quarter’</a:t>
            </a:r>
          </a:p>
          <a:p>
            <a:pPr eaLnBrk="1" hangingPunct="1"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2C52E-FC2E-2211-66F7-621BEBB0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34" y="4500061"/>
            <a:ext cx="6835732" cy="2240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EDA7BB-A57D-42ED-98A0-DD65E6C8E42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25" y="3572418"/>
            <a:ext cx="7953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84EACE-64EE-4894-BFD8-F2DD69C7B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505" y="3285582"/>
            <a:ext cx="714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 </a:t>
            </a:r>
            <a:r>
              <a:rPr lang="en-US" altLang="en-US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8342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58DBE97-394F-4390-93C1-C3EA1610F7D4}"/>
              </a:ext>
            </a:extLst>
          </p:cNvPr>
          <p:cNvSpPr txBox="1"/>
          <p:nvPr/>
        </p:nvSpPr>
        <p:spPr>
          <a:xfrm>
            <a:off x="378994" y="169946"/>
            <a:ext cx="9220200" cy="44005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3200" dirty="0"/>
              <a:t>Let us revisit the original problem of classifying </a:t>
            </a:r>
            <a:r>
              <a:rPr lang="en-US" sz="3200" dirty="0">
                <a:solidFill>
                  <a:srgbClr val="00B050"/>
                </a:solidFill>
              </a:rPr>
              <a:t>Canadian</a:t>
            </a:r>
            <a:r>
              <a:rPr lang="en-US" sz="3200" dirty="0"/>
              <a:t> vs. </a:t>
            </a:r>
            <a:r>
              <a:rPr lang="en-US" sz="3200" dirty="0">
                <a:solidFill>
                  <a:srgbClr val="0000FF"/>
                </a:solidFill>
              </a:rPr>
              <a:t>American</a:t>
            </a:r>
            <a:r>
              <a:rPr lang="en-US" sz="3200" dirty="0"/>
              <a:t> Quarters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Which of our features (if any) are useful?</a:t>
            </a:r>
          </a:p>
          <a:p>
            <a:pPr eaLnBrk="1" hangingPunct="1">
              <a:defRPr/>
            </a:pPr>
            <a:endParaRPr lang="en-US" dirty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Diameter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Thickness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Weight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Electrical Resistance 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dirty="0"/>
          </a:p>
          <a:p>
            <a:pPr marL="457200" indent="-457200" eaLnBrk="1" hangingPunct="1">
              <a:defRPr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98ED5-9A2E-4F72-A9E2-BD124433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305" y="51816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A0EC79-0C93-4678-A3FF-DDB573825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705" y="4391527"/>
            <a:ext cx="609600" cy="609600"/>
          </a:xfrm>
          <a:prstGeom prst="ellipse">
            <a:avLst/>
          </a:prstGeom>
          <a:noFill/>
          <a:ln w="666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F47E4-01DF-4A43-983D-3BC24F1B8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05" y="49149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890BF-FB7C-CA4B-B202-CB9084591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625" y="4049442"/>
            <a:ext cx="966160" cy="103325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459723DF-19E3-4E42-8FF0-114CD91DE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94" y="5081443"/>
            <a:ext cx="5181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I measured these features for 50 </a:t>
            </a:r>
            <a:r>
              <a:rPr lang="en-US" altLang="en-US" sz="2400" dirty="0">
                <a:solidFill>
                  <a:srgbClr val="00B050"/>
                </a:solidFill>
              </a:rPr>
              <a:t>Canadian</a:t>
            </a:r>
            <a:r>
              <a:rPr lang="en-US" altLang="en-US" sz="2400" dirty="0"/>
              <a:t> and 50 </a:t>
            </a:r>
            <a:r>
              <a:rPr lang="en-US" altLang="en-US" sz="2400" dirty="0">
                <a:solidFill>
                  <a:srgbClr val="0000FF"/>
                </a:solidFill>
              </a:rPr>
              <a:t>American</a:t>
            </a:r>
            <a:r>
              <a:rPr lang="en-US" altLang="en-US" sz="2400" dirty="0"/>
              <a:t> quarters….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68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68DE8-13DB-ECA8-AFB8-5242BF85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315960"/>
            <a:ext cx="8306520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A22DA-D57A-420F-DF06-AA46DC894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331201"/>
            <a:ext cx="8276037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7AFC0-8461-80A2-E1E5-C7ACC972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411218"/>
            <a:ext cx="8253175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5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16F11-0220-D73D-4D10-3A16C726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331201"/>
            <a:ext cx="8283658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0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F1A8B-230D-0FDE-C924-9AFAC7A6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365494"/>
            <a:ext cx="8283658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6867E-7582-51C7-49C2-ADBDDCEB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422649"/>
            <a:ext cx="8260796" cy="60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83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32D97-C4C2-1267-F5A0-CF17E5FE7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For brevity, some combinations are omitted</a:t>
            </a:r>
          </a:p>
          <a:p>
            <a:endParaRPr lang="en-US" sz="4400" dirty="0"/>
          </a:p>
          <a:p>
            <a:r>
              <a:rPr lang="en-US" sz="4400" dirty="0"/>
              <a:t>Let us jump to the last combination…</a:t>
            </a:r>
          </a:p>
        </p:txBody>
      </p:sp>
    </p:spTree>
    <p:extLst>
      <p:ext uri="{BB962C8B-B14F-4D97-AF65-F5344CB8AC3E}">
        <p14:creationId xmlns:p14="http://schemas.microsoft.com/office/powerpoint/2010/main" val="112855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F3E60-C464-C2FF-E4C1-C7C1292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293098"/>
            <a:ext cx="8321761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6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7C244-49A9-A084-64CF-ECBE30E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12150"/>
            <a:ext cx="8344623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7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6346A-8DDF-842B-CB7B-79300753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09" y="319770"/>
            <a:ext cx="8329382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1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18C11-0D31-2897-A200-CEEFA93A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289288"/>
            <a:ext cx="8337002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ED8D6-038D-9648-1D5B-7893DF12E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8" y="290512"/>
            <a:ext cx="11438021" cy="33029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 set of N features, there are 2^N – 1 feature subsets we can test</a:t>
            </a:r>
          </a:p>
          <a:p>
            <a:endParaRPr lang="en-US" dirty="0"/>
          </a:p>
          <a:p>
            <a:r>
              <a:rPr lang="en-US" dirty="0"/>
              <a:t>In this case we can test all of them (exhaustive search), but in general this is not possible</a:t>
            </a:r>
          </a:p>
          <a:p>
            <a:pPr lvl="1"/>
            <a:r>
              <a:rPr lang="en-US" sz="2800" dirty="0"/>
              <a:t>10 features = 1,023</a:t>
            </a:r>
          </a:p>
          <a:p>
            <a:pPr lvl="1"/>
            <a:r>
              <a:rPr lang="en-US" sz="2800" dirty="0"/>
              <a:t>20 features = 1,048,576</a:t>
            </a:r>
          </a:p>
          <a:p>
            <a:pPr lvl="1"/>
            <a:r>
              <a:rPr lang="en-US" sz="2800" dirty="0"/>
              <a:t>100 features = 1,267,650,600,228,401,496,703,205,376</a:t>
            </a:r>
          </a:p>
          <a:p>
            <a:pPr marL="457200" lvl="1" indent="0">
              <a:buNone/>
            </a:pPr>
            <a:r>
              <a:rPr lang="en-US" sz="2800" dirty="0"/>
              <a:t>We typically resort to greedy search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8099D-F409-4495-9A83-5095BE5D4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356" y="4064335"/>
            <a:ext cx="453189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Greedy Forward Section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Initial state</a:t>
            </a:r>
            <a:r>
              <a:rPr lang="en-US" altLang="en-US" sz="1800" dirty="0"/>
              <a:t>: Empty Set: No features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Operators</a:t>
            </a:r>
            <a:r>
              <a:rPr lang="en-US" altLang="en-US" sz="1800" dirty="0"/>
              <a:t>: Add a single feature.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Evaluation Function</a:t>
            </a:r>
            <a:r>
              <a:rPr lang="en-US" altLang="en-US" sz="1800" dirty="0"/>
              <a:t>: K-fold cross validation.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 </a:t>
            </a:r>
          </a:p>
        </p:txBody>
      </p:sp>
      <p:sp>
        <p:nvSpPr>
          <p:cNvPr id="59" name="Line 3">
            <a:extLst>
              <a:ext uri="{FF2B5EF4-FFF2-40B4-BE49-F238E27FC236}">
                <a16:creationId xmlns:a16="http://schemas.microsoft.com/office/drawing/2014/main" id="{9069390C-3565-42DA-B944-E071429DCD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51709" y="4976989"/>
            <a:ext cx="1258888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0C99AFA-E58F-4DD6-9613-7561B917CA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94472" y="3630789"/>
            <a:ext cx="82550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E1C68448-239C-4A3E-A8E8-4484BC2CD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3359" y="3630789"/>
            <a:ext cx="82550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2BD376C1-6B3D-4878-B742-D71AB385F0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2659" y="3718101"/>
            <a:ext cx="217488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5AF8E796-30F3-456E-BC23-5DA11B2393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184" y="3718101"/>
            <a:ext cx="217488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1E302245-0A52-40C9-B074-3F68DB23C9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5934" y="4195939"/>
            <a:ext cx="56515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94960AE3-486A-4486-A711-2F661B2A5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984" y="4283251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CB6FB917-91B9-4609-946F-11AEDB9F4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4472" y="4238801"/>
            <a:ext cx="1303337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41C2F633-24B9-413F-A66D-82F0B0B225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8972" y="4238801"/>
            <a:ext cx="1260475" cy="477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15FC96D3-8D3B-41F0-9EA8-6BA515934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2484" y="4283251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D4E746AE-EF1D-42FE-AAAF-80BE9B04D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9972" y="4238801"/>
            <a:ext cx="1346200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ABC2F16A-86D0-44E2-B9AB-99DCCDAAD0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94472" y="4195939"/>
            <a:ext cx="1216025" cy="520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FE5EF0F0-2946-4A1A-8208-F8818A8A0E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5522" y="4283251"/>
            <a:ext cx="56515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129C3B37-DECE-485A-944B-358FBD711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5472" y="4238801"/>
            <a:ext cx="1214437" cy="477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DBB23609-D547-482E-AD2A-5CA77BE7C0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5297" y="4195939"/>
            <a:ext cx="5207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E904236F-79D2-4BD4-9F40-E81E9E1F85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484" y="4283251"/>
            <a:ext cx="0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8E7FE18E-C563-450F-8B87-1332354F87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3834" y="4195939"/>
            <a:ext cx="520700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8B007A72-9232-4899-A0E0-8D50DCBEE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072" y="5064301"/>
            <a:ext cx="173037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Line 21">
            <a:extLst>
              <a:ext uri="{FF2B5EF4-FFF2-40B4-BE49-F238E27FC236}">
                <a16:creationId xmlns:a16="http://schemas.microsoft.com/office/drawing/2014/main" id="{77ED9BE7-7D9B-4069-87B3-C53F388813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3422" y="4976989"/>
            <a:ext cx="955675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859C2EDC-60EF-44B4-B7AD-0F7BB7BDB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13447" y="5072239"/>
            <a:ext cx="304800" cy="303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44536E3D-5F8E-4B44-A776-06E310D49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7334" y="4976989"/>
            <a:ext cx="1260475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Line 24">
            <a:extLst>
              <a:ext uri="{FF2B5EF4-FFF2-40B4-BE49-F238E27FC236}">
                <a16:creationId xmlns:a16="http://schemas.microsoft.com/office/drawing/2014/main" id="{51CA2EB5-6F89-43B1-9C51-2200274AF1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19822" y="5018264"/>
            <a:ext cx="798512" cy="477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1" name="Line 25">
            <a:extLst>
              <a:ext uri="{FF2B5EF4-FFF2-40B4-BE49-F238E27FC236}">
                <a16:creationId xmlns:a16="http://schemas.microsoft.com/office/drawing/2014/main" id="{92F4BFB7-9783-4520-AE88-A7BDC77D8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9972" y="5021439"/>
            <a:ext cx="1693862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2" name="Line 26">
            <a:extLst>
              <a:ext uri="{FF2B5EF4-FFF2-40B4-BE49-F238E27FC236}">
                <a16:creationId xmlns:a16="http://schemas.microsoft.com/office/drawing/2014/main" id="{3F6C1739-F44B-4D4E-A467-BD709DACD7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3422" y="4976989"/>
            <a:ext cx="695325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9BB3671B-331F-46E7-AB29-4A1E04960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27984" y="5064301"/>
            <a:ext cx="173038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164BA0F-9D62-4C42-8A54-60BC1F53A6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3484" y="5064301"/>
            <a:ext cx="476250" cy="303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15395570-8EBF-4E84-BEED-7ED3796F32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2484" y="4969051"/>
            <a:ext cx="955675" cy="477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6" name="Line 30">
            <a:extLst>
              <a:ext uri="{FF2B5EF4-FFF2-40B4-BE49-F238E27FC236}">
                <a16:creationId xmlns:a16="http://schemas.microsoft.com/office/drawing/2014/main" id="{FD235A7B-2C69-4D8C-8283-F30E3152A9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47222" y="5064301"/>
            <a:ext cx="130175" cy="347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CFB2E17A-3F6E-47DF-801B-1B5C2D0625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6284" y="5845351"/>
            <a:ext cx="1346200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284DB73F-6CFC-4095-B869-083AE87C1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0847" y="5845351"/>
            <a:ext cx="1346200" cy="434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9604FBFA-4990-47FA-A6E4-1A97585B2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9447" y="5845351"/>
            <a:ext cx="34607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5324D5D5-E9DA-40C0-8C2F-DDABC4742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7809" y="5845351"/>
            <a:ext cx="347663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01C72F2-7B4D-406D-957F-DA0A1AF40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684" y="3978451"/>
            <a:ext cx="520700" cy="3127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2CA3BB6-495E-4613-87C1-1F2EF797A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9972" y="3457751"/>
            <a:ext cx="433387" cy="26035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260F19-C76C-440E-8EC2-A5A68F4F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597" y="3978451"/>
            <a:ext cx="522287" cy="3127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CF53D74-B9F0-4896-9FAD-8B64BFBF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684" y="3978451"/>
            <a:ext cx="520700" cy="3127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F205CAB-F9BB-4AEB-9529-B034E63D0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184" y="3978451"/>
            <a:ext cx="520700" cy="312738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1FC3C5E-460E-43C6-A944-A07028F03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209" y="5367514"/>
            <a:ext cx="781050" cy="471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89EA980-BCC0-41BF-A8DD-66971192B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497" y="5367514"/>
            <a:ext cx="781050" cy="471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6E8FDA9-84DA-45C5-A437-04B0567D7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784" y="5367514"/>
            <a:ext cx="782638" cy="471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A23B29-128A-46E6-9EAE-D402B059D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9622" y="6105701"/>
            <a:ext cx="955675" cy="576263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D061BEF-72A0-4E5E-A090-0224C5F47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247" y="4672189"/>
            <a:ext cx="630237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053F662-722D-4597-802D-7BFBE6D8E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09" y="4672189"/>
            <a:ext cx="628650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DF1FB19-D311-4BF7-81A8-5D68A46F1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3184" y="4672189"/>
            <a:ext cx="630238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2669A2E-9F2D-4F8C-9657-C966FD547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3447" y="4672189"/>
            <a:ext cx="630237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04" name="Text Box 51">
            <a:extLst>
              <a:ext uri="{FF2B5EF4-FFF2-40B4-BE49-F238E27FC236}">
                <a16:creationId xmlns:a16="http://schemas.microsoft.com/office/drawing/2014/main" id="{E79D4D1C-E59E-4D23-958D-0DE0DA37E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134" y="4021314"/>
            <a:ext cx="274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105" name="Text Box 52">
            <a:extLst>
              <a:ext uri="{FF2B5EF4-FFF2-40B4-BE49-F238E27FC236}">
                <a16:creationId xmlns:a16="http://schemas.microsoft.com/office/drawing/2014/main" id="{326FD422-2ADD-43CD-9A9E-DAC892A27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634" y="4021314"/>
            <a:ext cx="273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2</a:t>
            </a:r>
          </a:p>
        </p:txBody>
      </p:sp>
      <p:sp>
        <p:nvSpPr>
          <p:cNvPr id="106" name="Text Box 53">
            <a:extLst>
              <a:ext uri="{FF2B5EF4-FFF2-40B4-BE49-F238E27FC236}">
                <a16:creationId xmlns:a16="http://schemas.microsoft.com/office/drawing/2014/main" id="{07E82C91-1464-445A-A71F-F9F60A396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547" y="4021314"/>
            <a:ext cx="274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107" name="Text Box 54">
            <a:extLst>
              <a:ext uri="{FF2B5EF4-FFF2-40B4-BE49-F238E27FC236}">
                <a16:creationId xmlns:a16="http://schemas.microsoft.com/office/drawing/2014/main" id="{C0F34B42-B022-4A18-91CB-13BE6D960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2047" y="4021314"/>
            <a:ext cx="274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108" name="Text Box 56">
            <a:extLst>
              <a:ext uri="{FF2B5EF4-FFF2-40B4-BE49-F238E27FC236}">
                <a16:creationId xmlns:a16="http://schemas.microsoft.com/office/drawing/2014/main" id="{0335E6F5-8490-4E00-BFA7-87D70389F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9659" y="4759501"/>
            <a:ext cx="40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2,4</a:t>
            </a:r>
          </a:p>
        </p:txBody>
      </p:sp>
      <p:sp>
        <p:nvSpPr>
          <p:cNvPr id="109" name="Text Box 57">
            <a:extLst>
              <a:ext uri="{FF2B5EF4-FFF2-40B4-BE49-F238E27FC236}">
                <a16:creationId xmlns:a16="http://schemas.microsoft.com/office/drawing/2014/main" id="{282277A6-21BD-4025-B773-41E46CEC7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6222" y="4759501"/>
            <a:ext cx="407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1,4</a:t>
            </a:r>
          </a:p>
        </p:txBody>
      </p:sp>
      <p:sp>
        <p:nvSpPr>
          <p:cNvPr id="110" name="Text Box 58">
            <a:extLst>
              <a:ext uri="{FF2B5EF4-FFF2-40B4-BE49-F238E27FC236}">
                <a16:creationId xmlns:a16="http://schemas.microsoft.com/office/drawing/2014/main" id="{ACD977D7-E83D-4A82-AA1D-953615D5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784" y="4759501"/>
            <a:ext cx="407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2,3</a:t>
            </a:r>
          </a:p>
        </p:txBody>
      </p:sp>
      <p:sp>
        <p:nvSpPr>
          <p:cNvPr id="111" name="Text Box 59">
            <a:extLst>
              <a:ext uri="{FF2B5EF4-FFF2-40B4-BE49-F238E27FC236}">
                <a16:creationId xmlns:a16="http://schemas.microsoft.com/office/drawing/2014/main" id="{C9AB7834-B0ED-4E1C-B320-3B4D8C02F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759" y="4759501"/>
            <a:ext cx="40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1,3</a:t>
            </a:r>
          </a:p>
        </p:txBody>
      </p:sp>
      <p:sp>
        <p:nvSpPr>
          <p:cNvPr id="112" name="Text Box 61">
            <a:extLst>
              <a:ext uri="{FF2B5EF4-FFF2-40B4-BE49-F238E27FC236}">
                <a16:creationId xmlns:a16="http://schemas.microsoft.com/office/drawing/2014/main" id="{6E07A1B8-9675-4669-9FEB-D56E5C388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872" y="5489751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2,3,4</a:t>
            </a:r>
          </a:p>
        </p:txBody>
      </p:sp>
      <p:sp>
        <p:nvSpPr>
          <p:cNvPr id="113" name="Text Box 62">
            <a:extLst>
              <a:ext uri="{FF2B5EF4-FFF2-40B4-BE49-F238E27FC236}">
                <a16:creationId xmlns:a16="http://schemas.microsoft.com/office/drawing/2014/main" id="{E336824B-EF99-44E3-A7A4-793B9DB4E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584" y="5489751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1,3,4</a:t>
            </a:r>
          </a:p>
        </p:txBody>
      </p:sp>
      <p:sp>
        <p:nvSpPr>
          <p:cNvPr id="114" name="Text Box 63">
            <a:extLst>
              <a:ext uri="{FF2B5EF4-FFF2-40B4-BE49-F238E27FC236}">
                <a16:creationId xmlns:a16="http://schemas.microsoft.com/office/drawing/2014/main" id="{1C771CB5-A7DF-48CE-BD57-496E5F542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884" y="5489751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1,2,4</a:t>
            </a:r>
          </a:p>
        </p:txBody>
      </p:sp>
      <p:sp>
        <p:nvSpPr>
          <p:cNvPr id="115" name="Text Box 64">
            <a:extLst>
              <a:ext uri="{FF2B5EF4-FFF2-40B4-BE49-F238E27FC236}">
                <a16:creationId xmlns:a16="http://schemas.microsoft.com/office/drawing/2014/main" id="{0A5306F9-5EA3-42B7-8302-FFFCAC1A9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184" y="5489751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1,2,3</a:t>
            </a:r>
          </a:p>
        </p:txBody>
      </p:sp>
      <p:sp>
        <p:nvSpPr>
          <p:cNvPr id="116" name="Text Box 65">
            <a:extLst>
              <a:ext uri="{FF2B5EF4-FFF2-40B4-BE49-F238E27FC236}">
                <a16:creationId xmlns:a16="http://schemas.microsoft.com/office/drawing/2014/main" id="{E045EB45-DE41-4300-ADBB-F0AE78179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047" y="6280326"/>
            <a:ext cx="677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1,2,3,4</a:t>
            </a:r>
          </a:p>
        </p:txBody>
      </p:sp>
      <p:sp>
        <p:nvSpPr>
          <p:cNvPr id="117" name="Text Box 55">
            <a:extLst>
              <a:ext uri="{FF2B5EF4-FFF2-40B4-BE49-F238E27FC236}">
                <a16:creationId xmlns:a16="http://schemas.microsoft.com/office/drawing/2014/main" id="{7F392FD3-38C9-432B-A111-1263DBF2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804" y="4713464"/>
            <a:ext cx="40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3,4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3E281A0-4B1E-4434-9BB5-B1136E68C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183" y="4676951"/>
            <a:ext cx="630237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DB4D0CF-44B3-4D7E-8201-571503201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41" y="4662663"/>
            <a:ext cx="630237" cy="39211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  <p:sp>
        <p:nvSpPr>
          <p:cNvPr id="120" name="Text Box 60">
            <a:extLst>
              <a:ext uri="{FF2B5EF4-FFF2-40B4-BE49-F238E27FC236}">
                <a16:creationId xmlns:a16="http://schemas.microsoft.com/office/drawing/2014/main" id="{FC46EE00-83B9-471E-82FD-078EF3F2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79" y="4718612"/>
            <a:ext cx="409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1,2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5A3D16-45A9-450E-B7D1-F5246FB82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673" y="5326239"/>
            <a:ext cx="782638" cy="471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796408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BEAC7-8D23-069B-DD5E-499E4EB2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57874"/>
            <a:ext cx="8337002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C761F-2614-1835-3019-70EE7B1A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392167"/>
            <a:ext cx="8359864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1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F2EB6-EF01-D5B3-4CDA-D35EF120E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8" y="346443"/>
            <a:ext cx="8352244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1DBCB-E6D8-4F8C-62D0-1A6378A4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456942"/>
            <a:ext cx="834462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6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49D873-8561-AB3A-8B21-F12DC8AA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31201"/>
            <a:ext cx="8337002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2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0005F-C289-8490-8472-0E40A44E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08339"/>
            <a:ext cx="8344623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6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58E4-A432-80DE-8324-AE8F33D6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Midpoint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14613-2827-68EF-5467-58D40760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one way to make classification more accurate</a:t>
            </a:r>
          </a:p>
          <a:p>
            <a:pPr marL="457200" lvl="1" indent="0">
              <a:buNone/>
            </a:pPr>
            <a:r>
              <a:rPr lang="en-US" dirty="0"/>
              <a:t>-</a:t>
            </a:r>
            <a:r>
              <a:rPr lang="en-US" b="1" dirty="0"/>
              <a:t>Search</a:t>
            </a:r>
            <a:r>
              <a:rPr lang="en-US" dirty="0"/>
              <a:t> for the best set of features</a:t>
            </a:r>
          </a:p>
          <a:p>
            <a:r>
              <a:rPr lang="en-US" dirty="0"/>
              <a:t>This takes almost no skill, the computer does the work</a:t>
            </a:r>
          </a:p>
          <a:p>
            <a:endParaRPr lang="en-US" dirty="0"/>
          </a:p>
          <a:p>
            <a:r>
              <a:rPr lang="en-US" dirty="0"/>
              <a:t>There is another way to make classification more accurate</a:t>
            </a:r>
          </a:p>
          <a:p>
            <a:pPr marL="457200" lvl="1" indent="0">
              <a:buNone/>
            </a:pPr>
            <a:r>
              <a:rPr lang="en-US" dirty="0"/>
              <a:t>-</a:t>
            </a:r>
            <a:r>
              <a:rPr lang="en-US" b="1" dirty="0"/>
              <a:t>Transform </a:t>
            </a:r>
            <a:r>
              <a:rPr lang="en-US" dirty="0"/>
              <a:t>the features (generate new features)</a:t>
            </a:r>
          </a:p>
          <a:p>
            <a:r>
              <a:rPr lang="en-US" dirty="0"/>
              <a:t>This can be very powerful, but it does take some human skill. Lets see some examples</a:t>
            </a:r>
          </a:p>
        </p:txBody>
      </p:sp>
    </p:spTree>
    <p:extLst>
      <p:ext uri="{BB962C8B-B14F-4D97-AF65-F5344CB8AC3E}">
        <p14:creationId xmlns:p14="http://schemas.microsoft.com/office/powerpoint/2010/main" val="9476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A202-2E61-AF39-00B9-95634E08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289288"/>
            <a:ext cx="8344623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84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0A55F7-140E-224F-1422-06543191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19770"/>
            <a:ext cx="837510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8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D11B5-8DF6-184C-4417-9AA8D0C2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254995"/>
            <a:ext cx="8321761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6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59F38-8896-03DB-80D3-92789E49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826" y="308339"/>
            <a:ext cx="8390347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7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F4C03-A8DF-ECAC-FAFE-8F5BC3CE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315960"/>
            <a:ext cx="8367485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30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FEFC0-1DEC-1C19-3CBD-815F5CE5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42632"/>
            <a:ext cx="8344623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94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18B94-DBED-765E-3269-1FC6F2E7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300719"/>
            <a:ext cx="8413209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6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1ACD1-0815-F64E-6E5B-2AC2C57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65494"/>
            <a:ext cx="8314140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8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61113-4A05-AE7D-A3F3-09F54263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293098"/>
            <a:ext cx="8306520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49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65A7F-F351-264B-428B-3E0AC06A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46443"/>
            <a:ext cx="8375106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0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3702-8D96-3D5C-257B-F17EF5A8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473" y="301626"/>
            <a:ext cx="7599948" cy="41741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do one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we want to build a classifier for leaf’s (note that such systems exist)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features should we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E783F-CB43-4D14-BCDF-5B7111F2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838" y="329700"/>
            <a:ext cx="4179689" cy="3371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4D1A3-E665-4C4A-BDD9-EF9A30221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6" y="3775074"/>
            <a:ext cx="4813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B6B6F1-E5C0-4757-8994-4A40181E0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901" y="6066337"/>
            <a:ext cx="2547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http://leafsnap.com</a:t>
            </a:r>
          </a:p>
        </p:txBody>
      </p:sp>
    </p:spTree>
    <p:extLst>
      <p:ext uri="{BB962C8B-B14F-4D97-AF65-F5344CB8AC3E}">
        <p14:creationId xmlns:p14="http://schemas.microsoft.com/office/powerpoint/2010/main" val="296996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3BBE1-4C94-71F8-5F27-FEE55E8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31" y="205373"/>
            <a:ext cx="10642601" cy="26140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 far, we have assumed that we are given X features, and we just choose the best algorithm to classify them</a:t>
            </a:r>
          </a:p>
          <a:p>
            <a:pPr marL="0" indent="0">
              <a:buNone/>
            </a:pPr>
            <a:r>
              <a:rPr lang="en-US" dirty="0"/>
              <a:t>However, there are two “tricks” that can greatly improve our accuracy</a:t>
            </a:r>
          </a:p>
          <a:p>
            <a:r>
              <a:rPr lang="en-US" dirty="0"/>
              <a:t>Reduce the number of features to Y informative features, with Y &lt;&lt; X</a:t>
            </a:r>
          </a:p>
          <a:p>
            <a:r>
              <a:rPr lang="en-US" dirty="0"/>
              <a:t>Generate new features, from combinations of old features</a:t>
            </a:r>
          </a:p>
          <a:p>
            <a:pPr marL="0" indent="0">
              <a:buNone/>
            </a:pPr>
            <a:r>
              <a:rPr lang="en-US" dirty="0"/>
              <a:t>Doing these well is a black art, but can make a huge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6B5AF-6BAE-459B-9B9E-9B5F7D78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69" y="2819400"/>
            <a:ext cx="5384800" cy="40386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3576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CA9E-4152-4DD3-B0AD-4F6101E45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5" y="5582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use size as a feature?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use color as a feature?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use aspect ratio as a feature?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68BB1-8D9C-4B2D-BD87-86C04799E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11" y="347412"/>
            <a:ext cx="4179689" cy="33718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B9C95-03D3-4D6F-BF45-0CA14A02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285" y="5185025"/>
            <a:ext cx="1192212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2D56C-0B35-4897-9099-CB3E63B9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647" y="5263063"/>
            <a:ext cx="1036638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EEEC7-8248-438A-B947-83494F7D8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2" b="14497"/>
          <a:stretch>
            <a:fillRect/>
          </a:stretch>
        </p:blipFill>
        <p:spPr bwMode="auto">
          <a:xfrm>
            <a:off x="7172033" y="5307179"/>
            <a:ext cx="2211387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95AD8-480E-543D-E7CE-77865BD87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17" y="3224463"/>
            <a:ext cx="3761970" cy="3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3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D324C-0B56-CEDD-49EE-78C2A5659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811" y="3657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little example of feature generation is something AI researchers spend a lot of time doing</a:t>
            </a:r>
          </a:p>
          <a:p>
            <a:pPr marL="0" indent="0">
              <a:buNone/>
            </a:pPr>
            <a:r>
              <a:rPr lang="en-US" dirty="0"/>
              <a:t>With the right features, most algorithms will work well. Without the right features, no algorithm will work well.</a:t>
            </a:r>
          </a:p>
          <a:p>
            <a:pPr marL="0" indent="0">
              <a:buNone/>
            </a:pPr>
            <a:r>
              <a:rPr lang="en-US" dirty="0"/>
              <a:t>There is no single trick that always works, but as we “play” with more and more datasets, we get better at future generation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5F82B-E75E-468F-8743-48EFCB41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327" y="3149003"/>
            <a:ext cx="4181673" cy="31362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scene3d>
            <a:camera prst="perspectiveContrastingLef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1C5AB-0C93-46CA-9B4E-31433EC8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1" y="5320632"/>
            <a:ext cx="478313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106E6088-8674-4128-8F57-A7D6BD787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36" y="4787900"/>
            <a:ext cx="4156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What feature(s) do we use here?</a:t>
            </a:r>
          </a:p>
        </p:txBody>
      </p:sp>
    </p:spTree>
    <p:extLst>
      <p:ext uri="{BB962C8B-B14F-4D97-AF65-F5344CB8AC3E}">
        <p14:creationId xmlns:p14="http://schemas.microsoft.com/office/powerpoint/2010/main" val="2835023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F3C5-DDED-36E7-1610-0AAE42936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333708"/>
            <a:ext cx="8947485" cy="5473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 far we have only seen features that are real numbers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features could be:</a:t>
            </a:r>
          </a:p>
          <a:p>
            <a:pPr lvl="1"/>
            <a:r>
              <a:rPr lang="en-US" dirty="0"/>
              <a:t>Boolean (Has Wings?)</a:t>
            </a:r>
          </a:p>
          <a:p>
            <a:pPr lvl="1"/>
            <a:r>
              <a:rPr lang="en-US" dirty="0"/>
              <a:t>Categorical (Green, Brown, Gray)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How do we handle such features?</a:t>
            </a:r>
          </a:p>
          <a:p>
            <a:pPr marL="457200" lvl="1" indent="0">
              <a:buNone/>
            </a:pPr>
            <a:r>
              <a:rPr lang="en-US" dirty="0"/>
              <a:t>The good news is that we can always define some measure of “nearest” for nearest neighbor for basically any kinds of features.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Such measures are called distance measures (or sometime, similarity measures)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99783-8E7E-4763-B4DB-AE5739376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706" y="681789"/>
            <a:ext cx="4026568" cy="3019926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scene3d>
            <a:camera prst="perspectiveContrastingLeftFacing"/>
            <a:lightRig rig="threePt" dir="t"/>
          </a:scene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976F0-2DBC-4DCA-9F3B-49F27A1A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4211" y="4049796"/>
            <a:ext cx="2252082" cy="2594992"/>
          </a:xfrm>
          <a:prstGeom prst="rect">
            <a:avLst/>
          </a:prstGeom>
          <a:noFill/>
          <a:ln w="0" cap="flat" cmpd="sng">
            <a:noFill/>
            <a:prstDash val="solid"/>
            <a:miter lim="800000"/>
            <a:headEnd type="none" w="med" len="med"/>
            <a:tailEnd type="none" w="med" len="med"/>
          </a:ln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26907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1E86-3656-A951-198B-4B864E53A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237457"/>
            <a:ext cx="11610473" cy="63237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Let us consider an example that uses Boolean features: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pPr lvl="1"/>
            <a:r>
              <a:rPr lang="en-US" dirty="0"/>
              <a:t>	Has wings?</a:t>
            </a:r>
          </a:p>
          <a:p>
            <a:pPr lvl="1"/>
            <a:r>
              <a:rPr lang="en-US" dirty="0"/>
              <a:t>Has spur on front legs?</a:t>
            </a:r>
          </a:p>
          <a:p>
            <a:pPr lvl="1"/>
            <a:r>
              <a:rPr lang="en-US" dirty="0"/>
              <a:t>Has cone-shaped head?</a:t>
            </a:r>
          </a:p>
          <a:p>
            <a:pPr lvl="1"/>
            <a:r>
              <a:rPr lang="en-US" dirty="0"/>
              <a:t>Length(antenna) &gt; 1.5* length(abdomen)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this representation, every insect is just Boolean vector:</a:t>
            </a:r>
          </a:p>
          <a:p>
            <a:pPr marL="0" indent="0">
              <a:buNone/>
            </a:pPr>
            <a:r>
              <a:rPr lang="en-US" dirty="0"/>
              <a:t>	Insect_17 = {true, true, false, false}</a:t>
            </a:r>
          </a:p>
          <a:p>
            <a:pPr marL="0" indent="0">
              <a:buNone/>
            </a:pPr>
            <a:r>
              <a:rPr lang="en-US" dirty="0"/>
              <a:t>	or </a:t>
            </a:r>
          </a:p>
          <a:p>
            <a:pPr marL="0" indent="0">
              <a:buNone/>
            </a:pPr>
            <a:r>
              <a:rPr lang="en-US" dirty="0"/>
              <a:t>	Insect_17 = {1, 1, 0. 0}</a:t>
            </a:r>
          </a:p>
          <a:p>
            <a:pPr marL="0" indent="0">
              <a:buNone/>
            </a:pPr>
            <a:r>
              <a:rPr lang="en-US" dirty="0"/>
              <a:t>Instead of using the Euclidean distance, we can use the Hamming distance (or one of many other measures)</a:t>
            </a:r>
          </a:p>
          <a:p>
            <a:pPr marL="0" indent="0">
              <a:buNone/>
            </a:pPr>
            <a:r>
              <a:rPr lang="en-US" dirty="0"/>
              <a:t>Which insect is the nearest neighbor of Insect_17 = {1, 1, 0, 0}?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Insect_1</a:t>
            </a:r>
            <a:r>
              <a:rPr lang="en-US" dirty="0"/>
              <a:t> = {1, 1, 0, 1}, </a:t>
            </a:r>
            <a:r>
              <a:rPr lang="en-US" dirty="0">
                <a:solidFill>
                  <a:schemeClr val="accent1"/>
                </a:solidFill>
              </a:rPr>
              <a:t>Insect_2 </a:t>
            </a:r>
            <a:r>
              <a:rPr lang="en-US" dirty="0"/>
              <a:t>= {0, 0, 0, 0}, </a:t>
            </a:r>
            <a:r>
              <a:rPr lang="en-US" dirty="0">
                <a:solidFill>
                  <a:srgbClr val="00B050"/>
                </a:solidFill>
              </a:rPr>
              <a:t>Insect_3 </a:t>
            </a:r>
            <a:r>
              <a:rPr lang="en-US" dirty="0"/>
              <a:t>= {0, 1, 1, 1}</a:t>
            </a:r>
          </a:p>
          <a:p>
            <a:pPr marL="0" indent="0">
              <a:buNone/>
            </a:pPr>
            <a:r>
              <a:rPr lang="en-US" dirty="0"/>
              <a:t>Here we would say Insect_17 is in the blue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B5FC-2553-8AF7-0AD8-82DB75E7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905" y="169278"/>
            <a:ext cx="3188369" cy="25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6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E5C51-F71D-177B-3B8E-7EF9AD93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273" y="397878"/>
            <a:ext cx="10515600" cy="4351338"/>
          </a:xfrm>
        </p:spPr>
        <p:txBody>
          <a:bodyPr/>
          <a:lstStyle/>
          <a:p>
            <a:r>
              <a:rPr lang="en-US" dirty="0"/>
              <a:t>Lets talk about some more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9988B-3B74-4969-A1C9-19C96A47F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7389" y="397878"/>
            <a:ext cx="4572000" cy="3429000"/>
          </a:xfrm>
          <a:prstGeom prst="rect">
            <a:avLst/>
          </a:prstGeom>
          <a:noFill/>
          <a:ln w="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59775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1D2D-540A-89EF-F035-DEA70B95E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37" y="327391"/>
            <a:ext cx="8382726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2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E0F87-ED68-4FF7-3DA7-E7C71826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270236"/>
            <a:ext cx="8367485" cy="63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3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D3DB2-14EA-2F6F-480F-711FC6DC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93098"/>
            <a:ext cx="8359864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7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565CE-22E1-54C4-E2E4-5B48C6B3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6" y="319770"/>
            <a:ext cx="8397968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6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D5522-C67E-A209-75E8-F6D2A20D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73115"/>
            <a:ext cx="8375106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C61D-3894-9A4E-A190-51A7D0EC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Classification Problem (informal 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F39B-2C25-9097-4553-EF5198F34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3276" cy="3372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Given a collection of annotated data. In this case 3 instances of </a:t>
            </a:r>
            <a:r>
              <a:rPr lang="en-US" sz="4400" b="1" dirty="0">
                <a:solidFill>
                  <a:schemeClr val="accent6"/>
                </a:solidFill>
              </a:rPr>
              <a:t>Canadian</a:t>
            </a:r>
            <a:r>
              <a:rPr lang="en-US" sz="4400" dirty="0"/>
              <a:t> and 3 of </a:t>
            </a:r>
            <a:r>
              <a:rPr lang="en-US" sz="4400" b="1" dirty="0">
                <a:solidFill>
                  <a:schemeClr val="accent1"/>
                </a:solidFill>
              </a:rPr>
              <a:t>American</a:t>
            </a:r>
            <a:r>
              <a:rPr lang="en-US" sz="4400" dirty="0"/>
              <a:t>, decide what type of coin the unlabeled example 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FBF78-DDD5-C69F-9545-647487FA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512" y="556381"/>
            <a:ext cx="2324301" cy="5936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C265EE-ECF4-48A2-B360-239436E3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490" y="4712369"/>
            <a:ext cx="1538036" cy="153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033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59C2E-2463-2F2C-6E6A-3C3BD972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274046"/>
            <a:ext cx="8375106" cy="6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8381F-20B3-4724-FFE0-55899727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61" y="312150"/>
            <a:ext cx="829127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22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181FD-580D-94BA-FE8B-DCC15223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57874"/>
            <a:ext cx="8321761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1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CF0BC-F65E-862D-B702-5689785E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289288"/>
            <a:ext cx="8367485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98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966B3-D109-490E-F34B-1F693A341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47" y="335012"/>
            <a:ext cx="8375106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74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5B9CB-4CD3-252D-18C7-E3B0510A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285477"/>
            <a:ext cx="826079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3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50C8-CCB2-F241-9139-7DE5B337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30D20-D5DC-B1F2-3558-FF698D64F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choose the right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tempting to say: Test all models, using cross validation and pick the best 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this has a problem. If we do this, we will find that a more complex model will almost certainty do better on our training set, but will worse when we deploy it. This is overfitting, a major headache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99690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>
            <a:extLst>
              <a:ext uri="{FF2B5EF4-FFF2-40B4-BE49-F238E27FC236}">
                <a16:creationId xmlns:a16="http://schemas.microsoft.com/office/drawing/2014/main" id="{D63F526B-690F-28CD-057A-4DF446D4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99" y="312150"/>
            <a:ext cx="8337002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8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EDCC7-AD44-4DC3-6BBB-5F61E37B4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88356"/>
            <a:ext cx="8268417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0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81CB5-1103-80BE-B141-273E44BE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357874"/>
            <a:ext cx="8321761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5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6F7D60-727B-4C94-A357-0DF5CB975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5524" r="32292"/>
          <a:stretch>
            <a:fillRect/>
          </a:stretch>
        </p:blipFill>
        <p:spPr bwMode="auto">
          <a:xfrm>
            <a:off x="453189" y="709737"/>
            <a:ext cx="3605464" cy="569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FA0EA5EA-F4D7-4C2A-AA55-BBCF388DA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622" y="709737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Blame Canada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F2AF9-BE7D-4C82-A5DC-05EF364A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4" y="3519228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3A994-4E6B-455D-B04A-A60ED8DB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874" y="3236495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089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CACE0-3579-60AF-876F-DE94E1DB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361684"/>
            <a:ext cx="8306520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A9401-70C9-C8ED-892C-7473315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296908"/>
            <a:ext cx="8359864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79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8DB0F-E225-8F10-544F-641F20EF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08339"/>
            <a:ext cx="8344623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32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97D13A-2407-D0A0-5F14-77275552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380736"/>
            <a:ext cx="8344623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67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3A8E5-FBAE-18AA-7CE0-56521CD7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46443"/>
            <a:ext cx="8314140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13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6136F-34F0-631C-E217-149D8A428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293098"/>
            <a:ext cx="8367485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78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BB743-8DB9-40EC-95DE-8F3D3D4D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60" y="290118"/>
            <a:ext cx="5379897" cy="46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4358-12C6-571E-71FA-4A9F6EA5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 any domain of interest, we can measure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E15C-F706-454D-9C62-5917AE78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4" y="1515387"/>
            <a:ext cx="8207451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4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1BCA981D-B35E-4AE6-B6A7-C3EEBC95467D}"/>
              </a:ext>
            </a:extLst>
          </p:cNvPr>
          <p:cNvSpPr txBox="1"/>
          <p:nvPr/>
        </p:nvSpPr>
        <p:spPr>
          <a:xfrm>
            <a:off x="927767" y="544469"/>
            <a:ext cx="993273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3200" dirty="0"/>
              <a:t>What features can we </a:t>
            </a:r>
            <a:r>
              <a:rPr lang="en-US" sz="3200" i="1" dirty="0"/>
              <a:t>cheaply</a:t>
            </a:r>
            <a:r>
              <a:rPr lang="en-US" sz="3200" dirty="0"/>
              <a:t> measure from coins?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Diameter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Thickness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Weight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Electrical Resistance 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B804E-B58F-B56B-79BD-05011B640FDF}"/>
              </a:ext>
            </a:extLst>
          </p:cNvPr>
          <p:cNvSpPr txBox="1"/>
          <p:nvPr/>
        </p:nvSpPr>
        <p:spPr>
          <a:xfrm>
            <a:off x="5743072" y="1744143"/>
            <a:ext cx="2743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Probably </a:t>
            </a:r>
            <a:r>
              <a:rPr lang="en-US" altLang="en-US" sz="1800" i="1" dirty="0"/>
              <a:t>not</a:t>
            </a:r>
            <a:r>
              <a:rPr lang="en-US" altLang="en-US" sz="1800" dirty="0"/>
              <a:t> color or other optical features.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71C4A-CDF5-4950-8C31-73E5A7BC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244" y="1114727"/>
            <a:ext cx="30003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7A02FC-877E-48AE-AA07-81F6AF381178}"/>
              </a:ext>
            </a:extLst>
          </p:cNvPr>
          <p:cNvGrpSpPr>
            <a:grpSpLocks/>
          </p:cNvGrpSpPr>
          <p:nvPr/>
        </p:nvGrpSpPr>
        <p:grpSpPr bwMode="auto">
          <a:xfrm>
            <a:off x="7014159" y="4435642"/>
            <a:ext cx="3505200" cy="2365375"/>
            <a:chOff x="4430889" y="3667125"/>
            <a:chExt cx="4713111" cy="31813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CA83BA-1497-4A2B-8FC0-CE128DDF4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889" y="3667125"/>
              <a:ext cx="4713111" cy="318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8CC4B4-11E2-405E-BB37-4956F98A7F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775" y="5715000"/>
              <a:ext cx="1066800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98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5">
            <a:extLst>
              <a:ext uri="{FF2B5EF4-FFF2-40B4-BE49-F238E27FC236}">
                <a16:creationId xmlns:a16="http://schemas.microsoft.com/office/drawing/2014/main" id="{C7C2FBD0-ED07-42D4-B3A4-1541F4765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34" y="489952"/>
            <a:ext cx="36199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The Ideal Case</a:t>
            </a:r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24560512-5E95-45C5-AB26-D2CC09890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34" y="1252621"/>
            <a:ext cx="7924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In the best case, we would find a single feature that would strongly separate the coins. </a:t>
            </a:r>
            <a:r>
              <a:rPr lang="en-US" altLang="en-US" sz="2000" i="1"/>
              <a:t>Diameter </a:t>
            </a:r>
            <a:r>
              <a:rPr lang="en-US" altLang="en-US" sz="2000"/>
              <a:t>is clearly such a feature for the simpler case of </a:t>
            </a:r>
            <a:r>
              <a:rPr lang="en-US" altLang="en-US" sz="2000">
                <a:solidFill>
                  <a:srgbClr val="C00000"/>
                </a:solidFill>
              </a:rPr>
              <a:t>pennies vs. quarters.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4F369-F646-5DAD-34BF-D30F0E0A9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2268621"/>
            <a:ext cx="8260796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3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951</Words>
  <Application>Microsoft Office PowerPoint</Application>
  <PresentationFormat>Widescreen</PresentationFormat>
  <Paragraphs>130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Office Theme</vt:lpstr>
      <vt:lpstr>CS 170 Segment 7 Machine Learning 2 </vt:lpstr>
      <vt:lpstr>PowerPoint Presentation</vt:lpstr>
      <vt:lpstr>PowerPoint Presentation</vt:lpstr>
      <vt:lpstr>PowerPoint Presentation</vt:lpstr>
      <vt:lpstr>The Classification Problem (informal definition)</vt:lpstr>
      <vt:lpstr>PowerPoint Presentation</vt:lpstr>
      <vt:lpstr>For any domain of interest, we can measure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Midpoint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Segment 7 Machine Learning 2 </dc:title>
  <dc:creator>Charles Seager</dc:creator>
  <cp:lastModifiedBy>Charles Seager</cp:lastModifiedBy>
  <cp:revision>2</cp:revision>
  <dcterms:created xsi:type="dcterms:W3CDTF">2024-02-04T18:22:58Z</dcterms:created>
  <dcterms:modified xsi:type="dcterms:W3CDTF">2024-02-04T20:52:52Z</dcterms:modified>
</cp:coreProperties>
</file>